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F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6585-A3CC-4819-BE9F-CA1BE164C0B7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C3E6-1B0D-4A54-B355-B54CB8B938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885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6585-A3CC-4819-BE9F-CA1BE164C0B7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C3E6-1B0D-4A54-B355-B54CB8B938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80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6585-A3CC-4819-BE9F-CA1BE164C0B7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C3E6-1B0D-4A54-B355-B54CB8B938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364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6585-A3CC-4819-BE9F-CA1BE164C0B7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C3E6-1B0D-4A54-B355-B54CB8B938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420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6585-A3CC-4819-BE9F-CA1BE164C0B7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C3E6-1B0D-4A54-B355-B54CB8B938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32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6585-A3CC-4819-BE9F-CA1BE164C0B7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C3E6-1B0D-4A54-B355-B54CB8B938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960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6585-A3CC-4819-BE9F-CA1BE164C0B7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C3E6-1B0D-4A54-B355-B54CB8B938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898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6585-A3CC-4819-BE9F-CA1BE164C0B7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C3E6-1B0D-4A54-B355-B54CB8B938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19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6585-A3CC-4819-BE9F-CA1BE164C0B7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C3E6-1B0D-4A54-B355-B54CB8B938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531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6585-A3CC-4819-BE9F-CA1BE164C0B7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C3E6-1B0D-4A54-B355-B54CB8B938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562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6585-A3CC-4819-BE9F-CA1BE164C0B7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C3E6-1B0D-4A54-B355-B54CB8B938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520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4000">
              <a:srgbClr val="92FD5D"/>
            </a:gs>
            <a:gs pos="94000">
              <a:srgbClr val="92FD5D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36585-A3CC-4819-BE9F-CA1BE164C0B7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2C3E6-1B0D-4A54-B355-B54CB8B938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782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489397"/>
            <a:ext cx="12015988" cy="3020566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rgbClr val="C00000"/>
                </a:solidFill>
                <a:latin typeface="Rockwell" panose="02060603020205020403" pitchFamily="18" charset="0"/>
              </a:rPr>
              <a:t>Occupational Lung Diseases</a:t>
            </a:r>
            <a:r>
              <a:rPr lang="en-IN" dirty="0">
                <a:latin typeface="Rockwell" panose="02060603020205020403" pitchFamily="18" charset="0"/>
              </a:rPr>
              <a:t/>
            </a:r>
            <a:br>
              <a:rPr lang="en-IN" dirty="0">
                <a:latin typeface="Rockwell" panose="02060603020205020403" pitchFamily="18" charset="0"/>
              </a:rPr>
            </a:br>
            <a:r>
              <a:rPr lang="en-IN" dirty="0" smtClean="0">
                <a:solidFill>
                  <a:srgbClr val="7030A0"/>
                </a:solidFill>
                <a:latin typeface="Rockwell" panose="02060603020205020403" pitchFamily="18" charset="0"/>
              </a:rPr>
              <a:t>(Pneumoconiosis)</a:t>
            </a:r>
            <a:endParaRPr lang="en-IN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40191" y="4645226"/>
            <a:ext cx="5413419" cy="1655762"/>
          </a:xfrm>
        </p:spPr>
        <p:txBody>
          <a:bodyPr>
            <a:normAutofit/>
          </a:bodyPr>
          <a:lstStyle/>
          <a:p>
            <a:pPr algn="l"/>
            <a:r>
              <a:rPr lang="en-IN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anose="02060603020205020403" pitchFamily="18" charset="0"/>
              </a:rPr>
              <a:t>Dr. </a:t>
            </a:r>
            <a:r>
              <a:rPr lang="en-IN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anose="02060603020205020403" pitchFamily="18" charset="0"/>
              </a:rPr>
              <a:t>Harisankar</a:t>
            </a:r>
            <a:r>
              <a:rPr lang="en-IN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anose="02060603020205020403" pitchFamily="18" charset="0"/>
              </a:rPr>
              <a:t> V</a:t>
            </a:r>
          </a:p>
          <a:p>
            <a:pPr algn="l"/>
            <a:r>
              <a:rPr lang="en-IN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anose="02060603020205020403" pitchFamily="18" charset="0"/>
              </a:rPr>
              <a:t>Associate Professor, </a:t>
            </a:r>
          </a:p>
          <a:p>
            <a:pPr algn="l"/>
            <a:r>
              <a:rPr lang="en-IN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anose="02060603020205020403" pitchFamily="18" charset="0"/>
              </a:rPr>
              <a:t>Dept. of Practice of Medicine</a:t>
            </a:r>
            <a:endParaRPr lang="en-IN" sz="3000" dirty="0">
              <a:solidFill>
                <a:schemeClr val="tx1">
                  <a:lumMod val="95000"/>
                  <a:lumOff val="5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7503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functional impairment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is a combination of restrictive and obstructive features.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Immunological abnormalities such as the presence of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rheumatoid factor may develop in 50% of cases.</a:t>
            </a:r>
          </a:p>
          <a:p>
            <a:pPr algn="just"/>
            <a:endParaRPr lang="en-IN" sz="3200" b="1" u="none" strike="noStrike" baseline="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200" b="1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Radiology</a:t>
            </a:r>
            <a:r>
              <a:rPr lang="en-IN" sz="3200" b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Diffuse 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miliary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or nodular lesions are found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simple silicosis.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Chest radiograph may show snowstorm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pattern.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Development of progressive massive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fibrosis leads to the presence of dense shadows in the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upper zones and this is termed “complicated silicosis”.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Hilar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lymph nodes may show peripheral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calcification.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Occasionally patients with silicosis develop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scleroderma.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264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COAL WORKER’S PNEUMOCONIOSIS</a:t>
            </a:r>
            <a:r>
              <a:rPr lang="en-IN" sz="3000" b="1" i="0" u="none" strike="noStrike" dirty="0" smtClean="0">
                <a:solidFill>
                  <a:srgbClr val="C00000"/>
                </a:solidFill>
                <a:latin typeface="Rockwell" panose="02060603020205020403" pitchFamily="18" charset="0"/>
              </a:rPr>
              <a:t> (</a:t>
            </a:r>
            <a:r>
              <a:rPr lang="en-IN" sz="3000" b="0" i="0" u="none" strike="noStrike" baseline="0" dirty="0" err="1" smtClean="0">
                <a:solidFill>
                  <a:srgbClr val="C00000"/>
                </a:solidFill>
                <a:latin typeface="Rockwell" panose="02060603020205020403" pitchFamily="18" charset="0"/>
              </a:rPr>
              <a:t>Anthracosis</a:t>
            </a:r>
            <a:r>
              <a:rPr lang="en-IN" sz="3000" b="0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Prolonged exposure to coal dust causes 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anthracosis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among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miners.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These particles give a black colour to the lesions.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Coal particles reaching the alveoli are ingested by the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alveolar macrophages.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phagocytes are activated by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presence of substances like silica.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Fibrosis develops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at these regions.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affected lobules undergo 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centrilobular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emphysema.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On prolonged exposure, progressive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massive fibrosis (PMF) develops and this is the characteristic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lesion in complicated pneumoconiosis. </a:t>
            </a:r>
          </a:p>
        </p:txBody>
      </p:sp>
    </p:spTree>
    <p:extLst>
      <p:ext uri="{BB962C8B-B14F-4D97-AF65-F5344CB8AC3E}">
        <p14:creationId xmlns:p14="http://schemas.microsoft.com/office/powerpoint/2010/main" val="3097010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51180"/>
            <a:ext cx="12192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Radiologically the lesions of progressive massive fibrosis appear as sausage-shaped densities exceeding 1 cm in diameter, in the upper and mid zones of both lung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fields.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Further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complications such as chronic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bronchitis, bronchiectasis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ischemic necrosis, thrombosis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of pulmonary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veins, pulmonary hypertension,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cor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pulmonale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, or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lymphatic obstruction may supervene.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475167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0" u="none" strike="noStrike" baseline="0" dirty="0" smtClean="0">
                <a:solidFill>
                  <a:srgbClr val="034EA3"/>
                </a:solidFill>
                <a:latin typeface="Rockwell" panose="02060603020205020403" pitchFamily="18" charset="0"/>
              </a:rPr>
              <a:t>CLINICAL FEATURES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Gradual onset of 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dyspnea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and cough with purulent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expectoration mark the onset of the disease.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Expectoration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is more copious when bronchiectasis is also present.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Dyspnea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worsens when progressive massive fibrosis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supervenes. 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455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Cavitation of these lesions gives rise to expectoration of huge amounts of black sputum.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Large nodular lesions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develop in the lungs in subjects with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rheumatoid disease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who develop pneumoconiosis.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These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lesions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are 1-5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cm in diameter and detectable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radiologically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(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Caplan’s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syndrome)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612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884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i="0" u="none" strike="noStrike" baseline="0" dirty="0" smtClean="0">
                <a:solidFill>
                  <a:srgbClr val="B11016"/>
                </a:solidFill>
                <a:latin typeface="Rockwell" panose="02060603020205020403" pitchFamily="18" charset="0"/>
              </a:rPr>
              <a:t>Asbestosis</a:t>
            </a:r>
            <a:endParaRPr lang="en-IN" sz="3000" dirty="0">
              <a:latin typeface="Rockwell" panose="020606030202050204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44956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Inhalation of asbestos dust leads to asbestosis.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It is a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complex silicate containing silicon, oxygen, hydrogen and metals like calcium, magnesium, and iron.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raw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material is obtained by mining.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Asbestos particles are needle-shaped and on account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of this shape these preferentially settle in the lower lobes.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They may reach the alveoli or may be arrested at the small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air passages.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They give rise to alveolar epithelial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hyperplasia and interstitial fibrosis.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Eventually fibrosis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develops around the asbestos particles and this obliterates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alveoli. 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654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2584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Fibrosis in asbestosis is due to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mechanical irritation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and it is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peribronchial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and diffuse in character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Asbestos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fibers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occur in two forms.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long thin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fibers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are called amphiboles (blue asbestos).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other one is the feathery form known as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chrysotile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or white asbestos.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Both are carcinogenic, the former is more so.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pathogenesis of mesothelioma in the pleura involves four steps. These are </a:t>
            </a:r>
          </a:p>
          <a:p>
            <a:pPr lvl="0" algn="just"/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	(1) irritation of tissue </a:t>
            </a:r>
          </a:p>
          <a:p>
            <a:pPr lvl="0" algn="just"/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	(2) damage to mitotic spindle </a:t>
            </a:r>
          </a:p>
          <a:p>
            <a:pPr lvl="0" algn="just"/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	(3) generation of iron-related reactive oxygen molecules and 			damage to DNA and </a:t>
            </a:r>
          </a:p>
          <a:p>
            <a:pPr lvl="0" algn="just"/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	(4) phosphorylation of kinases. </a:t>
            </a:r>
            <a:endParaRPr lang="en-IN" sz="3000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04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669702"/>
            <a:ext cx="1219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Pleural mesothelioma is an aggressive tumour of the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serosal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surface of the pleura.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Widespread exposure to asbestos has increased the incidence of pleural and peritoneal mesotheliomas.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Asbestosis predisposes to bronchogenic carcinoma (especially in smokers) and mesothelioma of the pleura and peritoneum.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It also predisposes to pulmonary tuberculosis.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Malignancies of distant organs such as kidneys and breasts are more common in subjects with asbestosis.</a:t>
            </a:r>
          </a:p>
        </p:txBody>
      </p:sp>
    </p:spTree>
    <p:extLst>
      <p:ext uri="{BB962C8B-B14F-4D97-AF65-F5344CB8AC3E}">
        <p14:creationId xmlns:p14="http://schemas.microsoft.com/office/powerpoint/2010/main" val="1051395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Clinical features: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symptoms start with increasing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dyspnea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on exertion, cough, malaise, and weight loss.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As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condition proceeds, cyanosis and digital clubbing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supervene. The pulmonary functional defect is one of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restrictive defect and impairment of diffusion.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clinical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picture differs from case-to-case, depending on the extent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of the lesion and presence of other coexistent conditions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such as emphysema, bronchiectasis, tuberculosis,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malignancy or pleural disease.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1" dirty="0" smtClean="0">
                <a:solidFill>
                  <a:srgbClr val="00B0F0"/>
                </a:solidFill>
                <a:latin typeface="Rockwell" panose="02060603020205020403" pitchFamily="18" charset="0"/>
              </a:rPr>
              <a:t>Radiologically,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fine mottling and prominent streaky fibrosis are seen in the middle and lower zones.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Pleural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thickening, pleural effusion, and calcification may be evident in some cases.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881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0" u="none" strike="noStrike" baseline="0" dirty="0" err="1" smtClean="0">
                <a:solidFill>
                  <a:srgbClr val="B11016"/>
                </a:solidFill>
                <a:latin typeface="Rockwell" panose="02060603020205020403" pitchFamily="18" charset="0"/>
              </a:rPr>
              <a:t>Byssinosis</a:t>
            </a:r>
            <a:endParaRPr lang="en-IN" sz="3000" b="1" i="0" u="none" strike="noStrike" baseline="0" dirty="0" smtClean="0">
              <a:solidFill>
                <a:srgbClr val="B11016"/>
              </a:solidFill>
              <a:latin typeface="Rockwell" panose="02060603020205020403" pitchFamily="18" charset="0"/>
            </a:endParaRPr>
          </a:p>
          <a:p>
            <a:pPr algn="just"/>
            <a:endParaRPr lang="en-IN" sz="3000" b="1" i="0" u="none" strike="noStrike" baseline="0" dirty="0" smtClean="0">
              <a:solidFill>
                <a:srgbClr val="B11016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Pulmonary disease caused by exposure to cotton dust, flax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or hemp is termed 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byssinosis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the early stages the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symptoms are tightness of the chest and wheeze usually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felt by the patient when he resumes work after the weekly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holiday.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Later on cough and 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dyspnea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become more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prominent and persistent.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Some subjects develop chronic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obstructive airways disease.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Persons employed in the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carding section suffer more than those employed in other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areas.</a:t>
            </a:r>
          </a:p>
        </p:txBody>
      </p:sp>
    </p:spTree>
    <p:extLst>
      <p:ext uri="{BB962C8B-B14F-4D97-AF65-F5344CB8AC3E}">
        <p14:creationId xmlns:p14="http://schemas.microsoft.com/office/powerpoint/2010/main" val="2805090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249251"/>
            <a:ext cx="1219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Cotton dust stimulates histamine release from mast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cells in the lung. Pure cotton such as surgical cotton does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not provoke the symptoms.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occurrence of 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dyspnea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and cough at the beginning of the week and its subsidence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during the working week is attributed to depletion of the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mast cells of their histamine.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Radiological findings are non-specific.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Treatment consists of withdrawal of susceptible persons from the environment and symptomatic measures.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0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101912" y="166283"/>
            <a:ext cx="1193983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Pneumoconiosis</a:t>
            </a:r>
          </a:p>
          <a:p>
            <a:pPr algn="just"/>
            <a:endParaRPr lang="en-IN" sz="3000" b="0" i="0" u="none" strike="noStrike" baseline="0" dirty="0" smtClean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Define a group of diseases caused by inhalation of dusts organic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or inorganic.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Inorganic dusts such as silica,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asbestos or coal dust and organic dusts such as mouldy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hay, cotton dust or sugarcane dust may lead on to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pneumoconiosis.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At present several occupations are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known to be associated with this risk.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More and more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entities are likely to be recognized with the expansion of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Industry. 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96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93183"/>
            <a:ext cx="1219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Development of the pathological lesions depends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upon several factors such as the nature of the substance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inhaled, the concentration in the atmosphere, duration of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exposure, particle size, and responsiveness of the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individual.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Particles below 10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  <a:sym typeface="Symbol" panose="05050102010706020507" pitchFamily="18" charset="2"/>
              </a:rPr>
              <a:t>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 in size reach the alveoli.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Alveolar macrophages carry them to the interstitial space where inflammatory reaction sets in.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process continues over the years and leads to gross functional and structural changes resulting in severe morbidity.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Lesions caused by inorganic dusts range from minimal inflammatory reaction around the dust particle to more marked changes like focal emphysema, interstitial fibrosis and calcification.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321972"/>
            <a:ext cx="1219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Some dusts like asbestos are carcinogenic.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some disorders such as silicosis, the host’s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immune mechanism is altered making them more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susceptible to develop tuberculosis.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Several organic dusts are widely distributed in the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agricultural belts of India.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They exert deleterious effects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by local irritation, sensitization to the components of the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dust or sensitization to fungal contaminants.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They cause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damage principally on the alveolar ducts to produce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extrinsic allergic 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alveolitis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Genetic factors modify the susceptibility to develop pneumoconiosis.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On exposure, susceptible persons show early signs of ill-health, whereas the others are relatively immune. 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1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502277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Other factors such as tobacco smoking, nutrition, and infections also may have roles in determining the final outcome in individual subjects.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Industrial legislation requires adequate protective steps to be undertaken by establishments to safeguard against the development of pneumoconiosis amongst the workers.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35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347729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factors which lead to the final picture depend upon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substances inhaled. In general, they are:</a:t>
            </a:r>
          </a:p>
          <a:p>
            <a:pPr algn="just"/>
            <a:r>
              <a:rPr lang="en-IN" sz="30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1. Mechanical blockage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,</a:t>
            </a:r>
          </a:p>
          <a:p>
            <a:pPr algn="just"/>
            <a:r>
              <a:rPr lang="en-IN" sz="30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2. Chemical irritation of the airways,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chlorine and acid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fumes,</a:t>
            </a:r>
          </a:p>
          <a:p>
            <a:pPr algn="just"/>
            <a:r>
              <a:rPr lang="en-IN" sz="30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3. Direct toxicity to the lung parenchyma,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e.g. phosgene,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methyl 											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        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isocyanate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</a:t>
            </a:r>
            <a:endParaRPr lang="en-IN" sz="3000" b="0" i="0" u="none" strike="noStrike" baseline="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4. Fibrosis,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e.g. silica,</a:t>
            </a:r>
          </a:p>
          <a:p>
            <a:pPr algn="just"/>
            <a:r>
              <a:rPr lang="en-IN" sz="30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5. Sensitization,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e.g. dander of animals, fungi, cotton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dust,</a:t>
            </a:r>
          </a:p>
          <a:p>
            <a:pPr algn="just"/>
            <a:r>
              <a:rPr lang="en-IN" sz="30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6. Chronic granulomatous processes,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e.g. beryllium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toxicity</a:t>
            </a:r>
          </a:p>
          <a:p>
            <a:pPr algn="just"/>
            <a:r>
              <a:rPr lang="en-IN" sz="30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7. Predisposition to secondary infection,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e.g. silicosis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predisposes to tuberculosis, and</a:t>
            </a:r>
          </a:p>
          <a:p>
            <a:pPr algn="just"/>
            <a:r>
              <a:rPr lang="en-IN" sz="30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8. </a:t>
            </a:r>
            <a:r>
              <a:rPr lang="en-IN" sz="3000" b="1" i="0" u="none" strike="noStrike" baseline="0" dirty="0" err="1" smtClean="0">
                <a:solidFill>
                  <a:srgbClr val="C00000"/>
                </a:solidFill>
                <a:latin typeface="Rockwell" panose="02060603020205020403" pitchFamily="18" charset="0"/>
              </a:rPr>
              <a:t>Neoplasia</a:t>
            </a:r>
            <a:r>
              <a:rPr lang="en-IN" sz="30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,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e.g. asbestos.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11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083439"/>
            <a:ext cx="12192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Common causes of pneumoconiosis in India</a:t>
            </a:r>
          </a:p>
          <a:p>
            <a:pPr algn="just"/>
            <a:r>
              <a:rPr lang="en-IN" sz="30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1. Silicosis -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Mining, ceramics, potteries, foundries, metal grinding,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stone crushing, agate grinding, slate pencil industry.</a:t>
            </a:r>
          </a:p>
          <a:p>
            <a:pPr algn="just"/>
            <a:r>
              <a:rPr lang="en-IN" sz="30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2. Coal workers’ pneumoconiosis-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Coal mining</a:t>
            </a:r>
          </a:p>
          <a:p>
            <a:pPr algn="just"/>
            <a:r>
              <a:rPr lang="es-ES" sz="30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3.Asbestosis-</a:t>
            </a:r>
            <a:r>
              <a:rPr lang="es-ES" sz="3000" b="0" i="0" u="none" strike="noStrike" baseline="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 </a:t>
            </a:r>
            <a:r>
              <a:rPr lang="es-ES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Asbestos </a:t>
            </a:r>
            <a:r>
              <a:rPr lang="es-ES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cement</a:t>
            </a:r>
            <a:r>
              <a:rPr lang="es-ES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, asbestos </a:t>
            </a:r>
            <a:r>
              <a:rPr lang="es-ES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textile</a:t>
            </a:r>
            <a:r>
              <a:rPr lang="es-ES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, asbestos </a:t>
            </a:r>
            <a:r>
              <a:rPr lang="es-ES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mining</a:t>
            </a:r>
            <a:r>
              <a:rPr lang="es-ES" sz="3000" dirty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and milling.</a:t>
            </a:r>
          </a:p>
          <a:p>
            <a:pPr algn="just"/>
            <a:r>
              <a:rPr lang="en-IN" sz="30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4. </a:t>
            </a:r>
            <a:r>
              <a:rPr lang="en-IN" sz="3000" b="1" i="0" u="none" strike="noStrike" baseline="0" dirty="0" err="1" smtClean="0">
                <a:solidFill>
                  <a:srgbClr val="C00000"/>
                </a:solidFill>
                <a:latin typeface="Rockwell" panose="02060603020205020403" pitchFamily="18" charset="0"/>
              </a:rPr>
              <a:t>Byssinosis</a:t>
            </a:r>
            <a:r>
              <a:rPr lang="en-IN" sz="30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-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Cotton textile industry.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875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1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SILICOSIS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Silicosis is the irreversible fibrosis of the lungs caused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by inhalation of free silica dust (silicone dioxide).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Over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3 million people working in various types of mines,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ceramics, potteries, foundries, metal grinding, stone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crushing, agate grinding, slate pencil industry, etc. are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occupationally exposed to free silica dust and are at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potential risk of developing silicosis.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Silicosis may occur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combination with 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anthracosis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This is a major cause of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permanent disability and mortality.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silica particles are ingested by the phagocytes, which accumulate and block the lymphatic channels.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Thelesions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produced by silica dust are similar to those produced by coal dust, but the lesions are larger. </a:t>
            </a:r>
          </a:p>
        </p:txBody>
      </p:sp>
    </p:spTree>
    <p:extLst>
      <p:ext uri="{BB962C8B-B14F-4D97-AF65-F5344CB8AC3E}">
        <p14:creationId xmlns:p14="http://schemas.microsoft.com/office/powerpoint/2010/main" val="3840895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95140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addition, silicosis also gives rise to pleural thickening and adhesions.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Sometimes silicosis produces acute respiratory manifestations with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dyspnea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and impairment of gas exchange in the alveoli.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177520"/>
            <a:ext cx="1219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0" u="none" strike="noStrike" baseline="0" dirty="0" smtClean="0">
                <a:solidFill>
                  <a:srgbClr val="034EA3"/>
                </a:solidFill>
                <a:latin typeface="Rockwell" panose="02060603020205020403" pitchFamily="18" charset="0"/>
              </a:rPr>
              <a:t>CLINICAL FEATURES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the acute form the disease manifests with 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dyspnea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,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cyanosis and constitutional disturbances.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the chronic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form the prominent manifestations are cough and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hemoptysis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Physical signs may be those of bronchitis,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emphysema, and pleural thickening.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Silicosis predisposes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to the development of tuberculosis and the two diseases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may coexist (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silicotuberculosis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). 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26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1477</Words>
  <Application>Microsoft Office PowerPoint</Application>
  <PresentationFormat>Widescreen</PresentationFormat>
  <Paragraphs>118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Rockwell</vt:lpstr>
      <vt:lpstr>Symbol</vt:lpstr>
      <vt:lpstr>Wingdings</vt:lpstr>
      <vt:lpstr>Office Theme</vt:lpstr>
      <vt:lpstr>Occupational Lung Diseases (Pneumoconiosis)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Occupational Lung Diseases (Pneumoconiosis)</dc:title>
  <dc:creator>Microsoft account</dc:creator>
  <cp:lastModifiedBy>Microsoft account</cp:lastModifiedBy>
  <cp:revision>9</cp:revision>
  <dcterms:created xsi:type="dcterms:W3CDTF">2020-08-11T16:12:16Z</dcterms:created>
  <dcterms:modified xsi:type="dcterms:W3CDTF">2020-08-11T18:02:37Z</dcterms:modified>
</cp:coreProperties>
</file>